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6" r:id="rId4"/>
    <p:sldId id="301" r:id="rId5"/>
    <p:sldId id="258" r:id="rId6"/>
    <p:sldId id="308" r:id="rId7"/>
    <p:sldId id="268" r:id="rId8"/>
    <p:sldId id="287" r:id="rId9"/>
    <p:sldId id="309" r:id="rId10"/>
    <p:sldId id="288" r:id="rId11"/>
    <p:sldId id="310" r:id="rId12"/>
    <p:sldId id="290" r:id="rId13"/>
    <p:sldId id="311" r:id="rId14"/>
    <p:sldId id="292" r:id="rId15"/>
    <p:sldId id="293" r:id="rId16"/>
    <p:sldId id="294" r:id="rId17"/>
    <p:sldId id="291" r:id="rId18"/>
    <p:sldId id="295" r:id="rId19"/>
    <p:sldId id="312" r:id="rId20"/>
    <p:sldId id="296" r:id="rId21"/>
    <p:sldId id="297" r:id="rId22"/>
    <p:sldId id="298" r:id="rId23"/>
    <p:sldId id="299" r:id="rId24"/>
    <p:sldId id="300" r:id="rId25"/>
    <p:sldId id="265" r:id="rId26"/>
  </p:sldIdLst>
  <p:sldSz cx="18288000" cy="10287000"/>
  <p:notesSz cx="10287000" cy="18288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005" autoAdjust="0"/>
  </p:normalViewPr>
  <p:slideViewPr>
    <p:cSldViewPr>
      <p:cViewPr varScale="1">
        <p:scale>
          <a:sx n="49" d="100"/>
          <a:sy n="49" d="100"/>
        </p:scale>
        <p:origin x="1066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4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otoSansKR"/>
              </a:rPr>
              <a:t>치료가 어려운 신세포암</a:t>
            </a:r>
            <a:r>
              <a:rPr lang="en-US" altLang="ko-KR" dirty="0">
                <a:effectLst/>
                <a:latin typeface="NotoSansKR"/>
              </a:rPr>
              <a:t>(renal cell carcinoma)</a:t>
            </a:r>
            <a:r>
              <a:rPr lang="ko-KR" altLang="en-US" dirty="0">
                <a:effectLst/>
                <a:latin typeface="NotoSansKR"/>
              </a:rPr>
              <a:t>의 진단 과정에서 딥러닝</a:t>
            </a:r>
            <a:r>
              <a:rPr lang="en-US" altLang="ko-KR" dirty="0">
                <a:effectLst/>
                <a:latin typeface="NotoSansKR"/>
              </a:rPr>
              <a:t>, VR </a:t>
            </a:r>
            <a:r>
              <a:rPr lang="ko-KR" altLang="en-US" dirty="0">
                <a:effectLst/>
                <a:latin typeface="NotoSansKR"/>
              </a:rPr>
              <a:t>기술 등을 활용한 첨단 기술이 등장해 주목된다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en-US" altLang="ko-KR" dirty="0">
              <a:effectLst/>
              <a:latin typeface="NotoSansKR"/>
            </a:endParaRPr>
          </a:p>
          <a:p>
            <a:r>
              <a:rPr lang="ko-KR" altLang="en-US" dirty="0">
                <a:effectLst/>
                <a:latin typeface="NotoSansKR"/>
              </a:rPr>
              <a:t>신세포암은 신장의 근위 </a:t>
            </a:r>
            <a:r>
              <a:rPr lang="ko-KR" altLang="en-US" dirty="0" err="1">
                <a:effectLst/>
                <a:latin typeface="NotoSansKR"/>
              </a:rPr>
              <a:t>신세뇨관에서</a:t>
            </a:r>
            <a:r>
              <a:rPr lang="ko-KR" altLang="en-US" dirty="0">
                <a:effectLst/>
                <a:latin typeface="NotoSansKR"/>
              </a:rPr>
              <a:t> 발생하는 악성 종양으로 원격 전이되면 효과적 치료법이 없어 문제가 된다</a:t>
            </a:r>
            <a:r>
              <a:rPr lang="en-US" altLang="ko-KR" dirty="0">
                <a:effectLst/>
                <a:latin typeface="NotoSansKR"/>
              </a:rPr>
              <a:t>. </a:t>
            </a:r>
            <a:r>
              <a:rPr lang="ko-KR" altLang="en-US" dirty="0">
                <a:effectLst/>
                <a:latin typeface="NotoSansKR"/>
              </a:rPr>
              <a:t>현재까지는 암치료의 기본인 조기 발견</a:t>
            </a:r>
            <a:r>
              <a:rPr lang="en-US" altLang="ko-KR" dirty="0">
                <a:effectLst/>
                <a:latin typeface="NotoSansKR"/>
              </a:rPr>
              <a:t>, </a:t>
            </a:r>
            <a:r>
              <a:rPr lang="ko-KR" altLang="en-US" dirty="0">
                <a:effectLst/>
                <a:latin typeface="NotoSansKR"/>
              </a:rPr>
              <a:t>적극적인 절제술이 가장 권장된다</a:t>
            </a:r>
            <a:r>
              <a:rPr lang="en-US" altLang="ko-KR" dirty="0">
                <a:effectLst/>
                <a:latin typeface="NotoSansKR"/>
              </a:rPr>
              <a:t>.</a:t>
            </a:r>
          </a:p>
          <a:p>
            <a:br>
              <a:rPr lang="en-US" altLang="ko-KR" dirty="0">
                <a:effectLst/>
                <a:latin typeface="NotoSansKR"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21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://chunchu.yonsei.ac.kr/news/articleView.html?idxno=23956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7227F-FC13-F172-03AA-FEFEA637FEC7}"/>
              </a:ext>
            </a:extLst>
          </p:cNvPr>
          <p:cNvSpPr txBox="1"/>
          <p:nvPr/>
        </p:nvSpPr>
        <p:spPr>
          <a:xfrm>
            <a:off x="2128157" y="2096210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눈은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깊이 인식 방식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인지함으로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보다 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영상이 이해가 잘된다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11F2A-B754-88CE-7C54-B807651ECDA7}"/>
              </a:ext>
            </a:extLst>
          </p:cNvPr>
          <p:cNvSpPr txBox="1"/>
          <p:nvPr/>
        </p:nvSpPr>
        <p:spPr>
          <a:xfrm>
            <a:off x="2133600" y="5617966"/>
            <a:ext cx="153807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환자의 해부학 및 병변을 더 잘 이해하고 진단 및 치료계획을 개선하는데 도움을 줘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향상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09813-C2DA-02D4-D462-FA9C84B0C4E1}"/>
              </a:ext>
            </a:extLst>
          </p:cNvPr>
          <p:cNvSpPr txBox="1"/>
          <p:nvPr/>
        </p:nvSpPr>
        <p:spPr>
          <a:xfrm>
            <a:off x="2128157" y="3857088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B88F-B831-AC3B-B598-C5AD8F4E73C8}"/>
              </a:ext>
            </a:extLst>
          </p:cNvPr>
          <p:cNvSpPr txBox="1"/>
          <p:nvPr/>
        </p:nvSpPr>
        <p:spPr>
          <a:xfrm>
            <a:off x="2128157" y="7871287"/>
            <a:ext cx="1478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구조의 암종양을 검출하면서 다양한 암케이스의 정보를 수집하여 암 치료에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연구 자료 토대로 활용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될 수 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UI&amp;UX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D61ED5-DD27-ED62-AA6E-65656ABEA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22A0D-EE6A-8C2C-CD66-B2782F502B4B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DICOM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종양 부위 추적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DAC1A-146A-5F79-6F74-BE17542DA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4" b="9996"/>
          <a:stretch/>
        </p:blipFill>
        <p:spPr>
          <a:xfrm>
            <a:off x="5562600" y="2019301"/>
            <a:ext cx="89916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50E80-FE4C-C580-3DA9-DC2BF51A6A94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90FF0-F3E4-0995-E77A-E02435664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4549878" y="8069640"/>
            <a:ext cx="11012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종양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절개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시뮬레이션을 구현할 예정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버튼을 통해 다른 장기로 이동할 수 있도록 컨트롤</a:t>
            </a:r>
          </a:p>
        </p:txBody>
      </p:sp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29129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1F6E8-6933-9643-43E8-A3ED8E34F021}"/>
              </a:ext>
            </a:extLst>
          </p:cNvPr>
          <p:cNvSpPr/>
          <p:nvPr/>
        </p:nvSpPr>
        <p:spPr>
          <a:xfrm>
            <a:off x="2791408" y="1317336"/>
            <a:ext cx="4142792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Orthanc - DICOM Server">
            <a:extLst>
              <a:ext uri="{FF2B5EF4-FFF2-40B4-BE49-F238E27FC236}">
                <a16:creationId xmlns:a16="http://schemas.microsoft.com/office/drawing/2014/main" id="{A8381CDF-9CFF-10F4-AE8F-C1F9CA7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28" y="1735044"/>
            <a:ext cx="2635152" cy="8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NoSQL과 MongoDB">
            <a:extLst>
              <a:ext uri="{FF2B5EF4-FFF2-40B4-BE49-F238E27FC236}">
                <a16:creationId xmlns:a16="http://schemas.microsoft.com/office/drawing/2014/main" id="{0E03F370-1D59-D701-457D-59900AF2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77" y="2857143"/>
            <a:ext cx="1963123" cy="17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E301A8-D402-D740-2346-1A6E89414249}"/>
              </a:ext>
            </a:extLst>
          </p:cNvPr>
          <p:cNvSpPr/>
          <p:nvPr/>
        </p:nvSpPr>
        <p:spPr>
          <a:xfrm>
            <a:off x="2814442" y="6186612"/>
            <a:ext cx="5110358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059F2614-7AAE-FB1E-14A7-CB6209F7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26" y="6487090"/>
            <a:ext cx="1990726" cy="7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그래픽, 클립아트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AC7B94F-19B5-2DD4-F2CB-A1B8F9FCF7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38" y="7725606"/>
            <a:ext cx="1497596" cy="1497596"/>
          </a:xfrm>
          <a:prstGeom prst="rect">
            <a:avLst/>
          </a:prstGeom>
        </p:spPr>
      </p:pic>
      <p:pic>
        <p:nvPicPr>
          <p:cNvPr id="16" name="그림 15" descr="스크린샷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36657BB7-69BB-9747-6C7A-138665AE55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49" y="6813765"/>
            <a:ext cx="1647251" cy="1647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B3F705-B444-E9DE-A7D5-472B40D26E62}"/>
              </a:ext>
            </a:extLst>
          </p:cNvPr>
          <p:cNvSpPr/>
          <p:nvPr/>
        </p:nvSpPr>
        <p:spPr>
          <a:xfrm>
            <a:off x="11048952" y="1317336"/>
            <a:ext cx="6172248" cy="46643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4" descr="Python 로고 - 소셜 미디어 및 로고 아이콘">
            <a:extLst>
              <a:ext uri="{FF2B5EF4-FFF2-40B4-BE49-F238E27FC236}">
                <a16:creationId xmlns:a16="http://schemas.microsoft.com/office/drawing/2014/main" id="{8930DC8F-0BE8-7C4A-CBD3-E55A56F6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312" y="1970208"/>
            <a:ext cx="1143774" cy="11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E289FC-1698-C09C-75D5-4B58AD6B2D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1519" y="1841518"/>
            <a:ext cx="1238881" cy="1267037"/>
          </a:xfrm>
          <a:prstGeom prst="rect">
            <a:avLst/>
          </a:prstGeom>
        </p:spPr>
      </p:pic>
      <p:pic>
        <p:nvPicPr>
          <p:cNvPr id="20" name="Picture 16" descr="Stl - 무료 상호 작용개 아이콘">
            <a:extLst>
              <a:ext uri="{FF2B5EF4-FFF2-40B4-BE49-F238E27FC236}">
                <a16:creationId xmlns:a16="http://schemas.microsoft.com/office/drawing/2014/main" id="{1B75E780-229F-09BB-5F5A-C88899A3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865" y="3914230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Ai Icons - Free SVG &amp; PNG Ai Images - Noun Project">
            <a:extLst>
              <a:ext uri="{FF2B5EF4-FFF2-40B4-BE49-F238E27FC236}">
                <a16:creationId xmlns:a16="http://schemas.microsoft.com/office/drawing/2014/main" id="{6560BD32-E809-E74B-0BD0-90406330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359" y="26428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ED93E32-2D96-7F41-F757-18800F2D18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29802" y="4618920"/>
            <a:ext cx="3008838" cy="754187"/>
          </a:xfrm>
          <a:prstGeom prst="rect">
            <a:avLst/>
          </a:prstGeom>
        </p:spPr>
      </p:pic>
      <p:pic>
        <p:nvPicPr>
          <p:cNvPr id="23" name="Picture 4" descr="DICOM의 모든 것 (1)">
            <a:extLst>
              <a:ext uri="{FF2B5EF4-FFF2-40B4-BE49-F238E27FC236}">
                <a16:creationId xmlns:a16="http://schemas.microsoft.com/office/drawing/2014/main" id="{E336629E-AE85-3F0A-4A61-F7EDDD26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460" y="1841518"/>
            <a:ext cx="1210940" cy="12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Distech Controls Wiki | Distech Controls Wiki">
            <a:extLst>
              <a:ext uri="{FF2B5EF4-FFF2-40B4-BE49-F238E27FC236}">
                <a16:creationId xmlns:a16="http://schemas.microsoft.com/office/drawing/2014/main" id="{E52AF1D6-FB93-AD47-FDEA-CEFAC85C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76" y="4257040"/>
            <a:ext cx="2438400" cy="8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Stl - 무료 상호 작용개 아이콘">
            <a:extLst>
              <a:ext uri="{FF2B5EF4-FFF2-40B4-BE49-F238E27FC236}">
                <a16:creationId xmlns:a16="http://schemas.microsoft.com/office/drawing/2014/main" id="{6E96EF21-A33D-A3DB-F417-EEE90054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521" y="7778345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2A43AFC-F21D-B75C-E750-FD9B90D59BE9}"/>
              </a:ext>
            </a:extLst>
          </p:cNvPr>
          <p:cNvSpPr/>
          <p:nvPr/>
        </p:nvSpPr>
        <p:spPr>
          <a:xfrm>
            <a:off x="6743837" y="2286671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01B9E4D-B6B4-0203-E9A6-F6AC73BE8672}"/>
              </a:ext>
            </a:extLst>
          </p:cNvPr>
          <p:cNvSpPr/>
          <p:nvPr/>
        </p:nvSpPr>
        <p:spPr>
          <a:xfrm rot="10800000">
            <a:off x="6743836" y="3924300"/>
            <a:ext cx="4439684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0D3CCE4-234E-D425-C0BD-B5B7323C7A5A}"/>
              </a:ext>
            </a:extLst>
          </p:cNvPr>
          <p:cNvSpPr/>
          <p:nvPr/>
        </p:nvSpPr>
        <p:spPr>
          <a:xfrm>
            <a:off x="9765318" y="2283202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9AF1FE-E86F-C298-EFB0-7B12A2A8F7DB}"/>
              </a:ext>
            </a:extLst>
          </p:cNvPr>
          <p:cNvSpPr/>
          <p:nvPr/>
        </p:nvSpPr>
        <p:spPr>
          <a:xfrm rot="5400000">
            <a:off x="10970325" y="6517039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EC3200-BB1C-C7A2-46AA-4118E8348E47}"/>
              </a:ext>
            </a:extLst>
          </p:cNvPr>
          <p:cNvSpPr/>
          <p:nvPr/>
        </p:nvSpPr>
        <p:spPr>
          <a:xfrm rot="10800000">
            <a:off x="7772374" y="8217721"/>
            <a:ext cx="3411145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0461" y="1318804"/>
              <a:ext cx="8504777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95818" y="1463228"/>
            <a:ext cx="11125200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47192" y="804183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58395" y="2646271"/>
            <a:ext cx="7883795" cy="6053028"/>
            <a:chOff x="8077200" y="3066489"/>
            <a:chExt cx="7883795" cy="60530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23131" y="3884908"/>
              <a:ext cx="6901742" cy="64007"/>
              <a:chOff x="9023131" y="3884908"/>
              <a:chExt cx="6901742" cy="640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3131" y="3884908"/>
                <a:ext cx="6901742" cy="640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023131" y="4943265"/>
              <a:ext cx="6937864" cy="64007"/>
              <a:chOff x="9023131" y="4943265"/>
              <a:chExt cx="6937864" cy="640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4943265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023131" y="6001621"/>
              <a:ext cx="6937864" cy="64007"/>
              <a:chOff x="9023131" y="6001621"/>
              <a:chExt cx="6937864" cy="640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6001621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023131" y="7059978"/>
              <a:ext cx="6937864" cy="64007"/>
              <a:chOff x="9023131" y="7059978"/>
              <a:chExt cx="6937864" cy="6400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7059978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023131" y="8118335"/>
              <a:ext cx="6937864" cy="64007"/>
              <a:chOff x="9023131" y="8118335"/>
              <a:chExt cx="6937864" cy="6400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23131" y="8118335"/>
                <a:ext cx="6937864" cy="6400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988945" y="3066489"/>
              <a:ext cx="687465" cy="687465"/>
              <a:chOff x="8988945" y="3066489"/>
              <a:chExt cx="687465" cy="68746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3066489"/>
                <a:ext cx="687465" cy="68746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8945" y="4116261"/>
              <a:ext cx="687465" cy="68746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8988945" y="5166034"/>
              <a:ext cx="687465" cy="687465"/>
              <a:chOff x="8988945" y="5166034"/>
              <a:chExt cx="687465" cy="68746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5166034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988945" y="6215806"/>
              <a:ext cx="687465" cy="687465"/>
              <a:chOff x="8988945" y="6215806"/>
              <a:chExt cx="687465" cy="68746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6215806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988945" y="7265579"/>
              <a:ext cx="687465" cy="687465"/>
              <a:chOff x="8988945" y="7265579"/>
              <a:chExt cx="687465" cy="68746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7265579"/>
                <a:ext cx="687465" cy="68746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988945" y="8315351"/>
              <a:ext cx="687465" cy="687465"/>
              <a:chOff x="8988945" y="8315351"/>
              <a:chExt cx="687465" cy="68746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88945" y="8315351"/>
                <a:ext cx="687465" cy="687465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7200" y="3086100"/>
              <a:ext cx="2134847" cy="6033417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99439-B473-9F29-B756-BAD3610EB01F}"/>
              </a:ext>
            </a:extLst>
          </p:cNvPr>
          <p:cNvSpPr txBox="1"/>
          <p:nvPr/>
        </p:nvSpPr>
        <p:spPr>
          <a:xfrm>
            <a:off x="7345419" y="2724280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DDD6-66AE-2258-7524-571D0DAC2C3E}"/>
              </a:ext>
            </a:extLst>
          </p:cNvPr>
          <p:cNvSpPr txBox="1"/>
          <p:nvPr/>
        </p:nvSpPr>
        <p:spPr>
          <a:xfrm>
            <a:off x="7345418" y="3762039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A498-B586-92E6-D44B-9FBE350F9E10}"/>
              </a:ext>
            </a:extLst>
          </p:cNvPr>
          <p:cNvSpPr txBox="1"/>
          <p:nvPr/>
        </p:nvSpPr>
        <p:spPr>
          <a:xfrm>
            <a:off x="7345418" y="4780324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4537FB-AEAA-EC98-F5C9-ACCB325B07D6}"/>
              </a:ext>
            </a:extLst>
          </p:cNvPr>
          <p:cNvSpPr txBox="1"/>
          <p:nvPr/>
        </p:nvSpPr>
        <p:spPr>
          <a:xfrm>
            <a:off x="7345417" y="5828493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 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7253B-0A2B-5159-451D-9F9C6BC7C67F}"/>
              </a:ext>
            </a:extLst>
          </p:cNvPr>
          <p:cNvSpPr txBox="1"/>
          <p:nvPr/>
        </p:nvSpPr>
        <p:spPr>
          <a:xfrm>
            <a:off x="7373425" y="6876662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 - UI&amp;UX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USECASE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3ACEC-9E49-0595-2DB0-9CF13DD4C172}"/>
              </a:ext>
            </a:extLst>
          </p:cNvPr>
          <p:cNvSpPr txBox="1"/>
          <p:nvPr/>
        </p:nvSpPr>
        <p:spPr>
          <a:xfrm>
            <a:off x="7345417" y="7982080"/>
            <a:ext cx="794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</a:p>
        </p:txBody>
      </p:sp>
      <p:pic>
        <p:nvPicPr>
          <p:cNvPr id="24" name="그림 23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05AA1226-4890-6F5A-76DE-4893A95E33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" y="2574570"/>
            <a:ext cx="4642983" cy="5749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FDEE2C1-F113-024A-8DC7-77D614A16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16" y="2082857"/>
            <a:ext cx="4327184" cy="61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AE822-5DD9-5217-9FB3-BB80439CD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4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913038-101F-0166-7C5C-106183AE0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4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1F72E-DFFA-F60D-1C92-15731C53DF68}"/>
              </a:ext>
            </a:extLst>
          </p:cNvPr>
          <p:cNvSpPr txBox="1"/>
          <p:nvPr/>
        </p:nvSpPr>
        <p:spPr>
          <a:xfrm>
            <a:off x="2992015" y="8367123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개발계획서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EB60-4F89-7F1E-4C6C-852A220B4C08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로고선정서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EC851-B45D-E028-57F1-415B0A6AD84C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주제선정서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7DD17BA-C5DC-A757-23A5-51E6685F0F23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CED92B17-93C5-E6EB-1064-4810DE21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D80CB2-BA5B-4760-C437-68570DA07ACB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12C80-03E8-C8B6-B931-7B6F3F933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2016" y="2082857"/>
            <a:ext cx="4327184" cy="611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BF7C31-32B4-53B4-482A-29E42795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3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2913C-B2BD-234E-114D-ADABAECE3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3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3C4D2A-C073-FAF1-F16A-8BDF6EE78C67}"/>
              </a:ext>
            </a:extLst>
          </p:cNvPr>
          <p:cNvSpPr txBox="1"/>
          <p:nvPr/>
        </p:nvSpPr>
        <p:spPr>
          <a:xfrm>
            <a:off x="2992015" y="8367123"/>
            <a:ext cx="432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ADAB-FED9-2ECD-B69B-84B6AB687364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위험관리 계획서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8F6DC-2B30-0857-0E50-11A282764A53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계획서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E4BAE-F029-A262-86A6-3BDB8CDED753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89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DE9CD-6DCA-DDA5-F5F2-66DD86306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183" y="2516527"/>
            <a:ext cx="14420337" cy="712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892758" y="1293793"/>
            <a:ext cx="4327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진행 상황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(Gantt chart)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03C967EC-471B-10E4-6A4B-F488739F7BA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9043964-4AA2-D99C-F0B2-0DF9BC59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4825E0-94DA-9082-D89C-521DB7ADE7F0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385C7A-ADD8-C9EF-669D-710B9AF49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56440"/>
              </p:ext>
            </p:extLst>
          </p:nvPr>
        </p:nvGraphicFramePr>
        <p:xfrm>
          <a:off x="2514600" y="2459196"/>
          <a:ext cx="15171813" cy="5368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6654">
                  <a:extLst>
                    <a:ext uri="{9D8B030D-6E8A-4147-A177-3AD203B41FA5}">
                      <a16:colId xmlns:a16="http://schemas.microsoft.com/office/drawing/2014/main" val="4142038264"/>
                    </a:ext>
                  </a:extLst>
                </a:gridCol>
                <a:gridCol w="3047151">
                  <a:extLst>
                    <a:ext uri="{9D8B030D-6E8A-4147-A177-3AD203B41FA5}">
                      <a16:colId xmlns:a16="http://schemas.microsoft.com/office/drawing/2014/main" val="10378671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37043072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85091963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8838955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69977384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5300883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88484055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282734055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508445237"/>
                    </a:ext>
                  </a:extLst>
                </a:gridCol>
              </a:tblGrid>
              <a:tr h="6710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847436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93492"/>
                  </a:ext>
                </a:extLst>
              </a:tr>
              <a:tr h="6710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10193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58674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17094"/>
                  </a:ext>
                </a:extLst>
              </a:tr>
              <a:tr h="67107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개발완료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721939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매뉴얼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174770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기말고사 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03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E27681-942D-039F-A33F-6223273A58FD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진행 일정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3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 내 구조를 스캔하여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pic>
        <p:nvPicPr>
          <p:cNvPr id="974" name="그래픽 20" descr="남자 옆모습">
            <a:extLst>
              <a:ext uri="{FF2B5EF4-FFF2-40B4-BE49-F238E27FC236}">
                <a16:creationId xmlns:a16="http://schemas.microsoft.com/office/drawing/2014/main" id="{0292B636-863F-BAA5-7038-C4CFF8A1C3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6362700"/>
            <a:ext cx="2215548" cy="1981200"/>
          </a:xfrm>
          <a:prstGeom prst="rect">
            <a:avLst/>
          </a:prstGeom>
        </p:spPr>
      </p:pic>
      <p:pic>
        <p:nvPicPr>
          <p:cNvPr id="975" name="그래픽 20" descr="남자 옆모습">
            <a:extLst>
              <a:ext uri="{FF2B5EF4-FFF2-40B4-BE49-F238E27FC236}">
                <a16:creationId xmlns:a16="http://schemas.microsoft.com/office/drawing/2014/main" id="{91E0B43B-7362-6522-A180-BF0535424C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3298" y="6362700"/>
            <a:ext cx="2215548" cy="1981200"/>
          </a:xfrm>
          <a:prstGeom prst="rect">
            <a:avLst/>
          </a:prstGeom>
        </p:spPr>
      </p:pic>
      <p:pic>
        <p:nvPicPr>
          <p:cNvPr id="976" name="그래픽 20" descr="남자 옆모습">
            <a:extLst>
              <a:ext uri="{FF2B5EF4-FFF2-40B4-BE49-F238E27FC236}">
                <a16:creationId xmlns:a16="http://schemas.microsoft.com/office/drawing/2014/main" id="{646ACDE9-339C-663C-38B5-F6F14BB47B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4265" y="6362700"/>
            <a:ext cx="2215548" cy="1981200"/>
          </a:xfrm>
          <a:prstGeom prst="rect">
            <a:avLst/>
          </a:prstGeom>
        </p:spPr>
      </p:pic>
      <p:pic>
        <p:nvPicPr>
          <p:cNvPr id="977" name="그래픽 20" descr="남자 옆모습">
            <a:extLst>
              <a:ext uri="{FF2B5EF4-FFF2-40B4-BE49-F238E27FC236}">
                <a16:creationId xmlns:a16="http://schemas.microsoft.com/office/drawing/2014/main" id="{39C41F84-9BE8-4745-82DD-09F22334FC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3050" y="6362700"/>
            <a:ext cx="2215548" cy="1981200"/>
          </a:xfrm>
          <a:prstGeom prst="rect">
            <a:avLst/>
          </a:prstGeom>
        </p:spPr>
      </p:pic>
      <p:pic>
        <p:nvPicPr>
          <p:cNvPr id="978" name="그래픽 20" descr="남자 옆모습">
            <a:extLst>
              <a:ext uri="{FF2B5EF4-FFF2-40B4-BE49-F238E27FC236}">
                <a16:creationId xmlns:a16="http://schemas.microsoft.com/office/drawing/2014/main" id="{D253AEE9-8FC5-0E89-CE6E-A2A06B1599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B223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198" y="1362938"/>
            <a:ext cx="2215547" cy="2180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직선 연결선 979">
            <a:extLst>
              <a:ext uri="{FF2B5EF4-FFF2-40B4-BE49-F238E27FC236}">
                <a16:creationId xmlns:a16="http://schemas.microsoft.com/office/drawing/2014/main" id="{D2154C40-BCE4-4673-0AB2-4E8566C6C1ED}"/>
              </a:ext>
            </a:extLst>
          </p:cNvPr>
          <p:cNvCxnSpPr>
            <a:cxnSpLocks/>
          </p:cNvCxnSpPr>
          <p:nvPr/>
        </p:nvCxnSpPr>
        <p:spPr>
          <a:xfrm flipH="1">
            <a:off x="9565973" y="4076700"/>
            <a:ext cx="1" cy="1019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57C5DC41-1B8A-4FE0-0B8F-764CF4C74619}"/>
              </a:ext>
            </a:extLst>
          </p:cNvPr>
          <p:cNvCxnSpPr>
            <a:endCxn id="974" idx="0"/>
          </p:cNvCxnSpPr>
          <p:nvPr/>
        </p:nvCxnSpPr>
        <p:spPr>
          <a:xfrm rot="10800000" flipV="1">
            <a:off x="5222575" y="5096094"/>
            <a:ext cx="4343399" cy="1266605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연결선: 꺾임 993">
            <a:extLst>
              <a:ext uri="{FF2B5EF4-FFF2-40B4-BE49-F238E27FC236}">
                <a16:creationId xmlns:a16="http://schemas.microsoft.com/office/drawing/2014/main" id="{6918F761-A643-E554-9D6C-DE53469A4AB4}"/>
              </a:ext>
            </a:extLst>
          </p:cNvPr>
          <p:cNvCxnSpPr>
            <a:endCxn id="975" idx="0"/>
          </p:cNvCxnSpPr>
          <p:nvPr/>
        </p:nvCxnSpPr>
        <p:spPr>
          <a:xfrm rot="10800000" flipV="1">
            <a:off x="8031073" y="5096094"/>
            <a:ext cx="1534901" cy="1266605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연결선: 꺾임 995">
            <a:extLst>
              <a:ext uri="{FF2B5EF4-FFF2-40B4-BE49-F238E27FC236}">
                <a16:creationId xmlns:a16="http://schemas.microsoft.com/office/drawing/2014/main" id="{B93AC09B-AC50-F702-3B28-06793AF1A616}"/>
              </a:ext>
            </a:extLst>
          </p:cNvPr>
          <p:cNvCxnSpPr>
            <a:endCxn id="976" idx="0"/>
          </p:cNvCxnSpPr>
          <p:nvPr/>
        </p:nvCxnSpPr>
        <p:spPr>
          <a:xfrm>
            <a:off x="9565973" y="5096094"/>
            <a:ext cx="1926066" cy="1266606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연결선: 꺾임 997">
            <a:extLst>
              <a:ext uri="{FF2B5EF4-FFF2-40B4-BE49-F238E27FC236}">
                <a16:creationId xmlns:a16="http://schemas.microsoft.com/office/drawing/2014/main" id="{B2BE7473-AD2B-C48B-36ED-31E7E20DA5E9}"/>
              </a:ext>
            </a:extLst>
          </p:cNvPr>
          <p:cNvCxnSpPr>
            <a:cxnSpLocks/>
            <a:endCxn id="977" idx="0"/>
          </p:cNvCxnSpPr>
          <p:nvPr/>
        </p:nvCxnSpPr>
        <p:spPr>
          <a:xfrm>
            <a:off x="9565972" y="5096094"/>
            <a:ext cx="4954852" cy="1266606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CC4169E7-AB1B-69C3-9803-7CE5F41D846B}"/>
              </a:ext>
            </a:extLst>
          </p:cNvPr>
          <p:cNvSpPr txBox="1"/>
          <p:nvPr/>
        </p:nvSpPr>
        <p:spPr>
          <a:xfrm>
            <a:off x="3971661" y="8179198"/>
            <a:ext cx="247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F7B77183-EEBF-EA77-5ACA-58057AF172CE}"/>
              </a:ext>
            </a:extLst>
          </p:cNvPr>
          <p:cNvSpPr txBox="1"/>
          <p:nvPr/>
        </p:nvSpPr>
        <p:spPr>
          <a:xfrm>
            <a:off x="6880391" y="8179198"/>
            <a:ext cx="247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D90035D4-817A-D417-99BD-5302242CC793}"/>
              </a:ext>
            </a:extLst>
          </p:cNvPr>
          <p:cNvSpPr txBox="1"/>
          <p:nvPr/>
        </p:nvSpPr>
        <p:spPr>
          <a:xfrm>
            <a:off x="10338098" y="8159234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</a:t>
            </a: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5B9BD836-338B-945A-ED05-DA1CF5C4536C}"/>
              </a:ext>
            </a:extLst>
          </p:cNvPr>
          <p:cNvSpPr txBox="1"/>
          <p:nvPr/>
        </p:nvSpPr>
        <p:spPr>
          <a:xfrm>
            <a:off x="13413051" y="8179198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212495-2A83-3F2B-0278-CEBE6D27D2CF}"/>
              </a:ext>
            </a:extLst>
          </p:cNvPr>
          <p:cNvSpPr txBox="1"/>
          <p:nvPr/>
        </p:nvSpPr>
        <p:spPr>
          <a:xfrm>
            <a:off x="8517276" y="3351064"/>
            <a:ext cx="221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5362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135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0" grpId="0"/>
      <p:bldP spid="1021" grpId="0"/>
      <p:bldP spid="1022" grpId="0"/>
      <p:bldP spid="102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Props1.xml><?xml version="1.0" encoding="utf-8"?>
<ds:datastoreItem xmlns:ds="http://schemas.openxmlformats.org/officeDocument/2006/customXml" ds:itemID="{34E771F8-4173-4290-AC97-F96A7AD5C43A}"/>
</file>

<file path=customXml/itemProps2.xml><?xml version="1.0" encoding="utf-8"?>
<ds:datastoreItem xmlns:ds="http://schemas.openxmlformats.org/officeDocument/2006/customXml" ds:itemID="{F8B2F06F-158A-45F4-94B7-749C2A4B00D9}"/>
</file>

<file path=customXml/itemProps3.xml><?xml version="1.0" encoding="utf-8"?>
<ds:datastoreItem xmlns:ds="http://schemas.openxmlformats.org/officeDocument/2006/customXml" ds:itemID="{9ADEE8CE-DFD2-43A2-9E31-18207D105FA3}"/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1233</Words>
  <Application>Microsoft Office PowerPoint</Application>
  <PresentationFormat>사용자 지정</PresentationFormat>
  <Paragraphs>205</Paragraphs>
  <Slides>25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Calibri</vt:lpstr>
      <vt:lpstr>Arial</vt:lpstr>
      <vt:lpstr>Wingdings</vt:lpstr>
      <vt:lpstr>NotoSansKR</vt:lpstr>
      <vt:lpstr>나눔고딕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10</cp:revision>
  <dcterms:created xsi:type="dcterms:W3CDTF">2023-10-12T14:51:43Z</dcterms:created>
  <dcterms:modified xsi:type="dcterms:W3CDTF">2023-10-16T17:57:08Z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0x0101003A6ACB53A2E06749B899148C7A7D2CE7</vt:lpwstr>
  </property>
</Properties>
</file>